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embeddedFontLst>
    <p:embeddedFont>
      <p:font typeface="Robo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sdT/iJIuK3UKjz3ZsBGHIXmy7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13" autoAdjust="0"/>
  </p:normalViewPr>
  <p:slideViewPr>
    <p:cSldViewPr snapToGrid="0">
      <p:cViewPr varScale="1">
        <p:scale>
          <a:sx n="68" d="100"/>
          <a:sy n="68" d="100"/>
        </p:scale>
        <p:origin x="7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flywheel.io/hc/en-us/articles/360015504813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urfer.nmr.mgh.harvard.edu/" TargetMode="External"/><Relationship Id="rId4" Type="http://schemas.openxmlformats.org/officeDocument/2006/relationships/hyperlink" Target="https://docs.flywheel.io/hc/en-us/articles/360015505453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urfer.nmr.mgh.harvard.edu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mrrc.zi.columbia.edu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docs.flywheel.io/hc/en-us/requests/new" TargetMode="External"/><Relationship Id="rId5" Type="http://schemas.openxmlformats.org/officeDocument/2006/relationships/hyperlink" Target="https://docs.flywheel.io/hc/en-us" TargetMode="External"/><Relationship Id="rId4" Type="http://schemas.openxmlformats.org/officeDocument/2006/relationships/hyperlink" Target="https://www.youtube.com/watch?v=Rzvmxj-JOQE&amp;t=80s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mrrc.zi.columbia.edu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1e7696cd7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11e7696cd7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Usually named with a term or acronym related to the study, but sometimes labeled with the sponsor name or  IRB number.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2518d372d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12518d372d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Here are some projects.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1e7696cd7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11e7696cd7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The session is the individual scan. It is time-stamped and date-stamped, and labeled with the subject ID.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2518d372d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12518d372d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Here are some sessions.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1e7696cd79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g11e7696cd79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Every session (or scan) is part of a project (or study) which belongs to a group (a PI’s lab).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2518d372d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12518d372d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Here are some of Kathleen’s permissions.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2518d372d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12518d372d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Here’s how to see your permissions.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21850c60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121850c60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Flywheel Gears reduce data-management overhead by automating many routine, time-consuming tasks.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Gears are applications that run in Flywheel. They come in two flavors depending on their functionality: 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Utility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or 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4"/>
              </a:rPr>
              <a:t>Analysis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 example, to convert all files from DICOM to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NIfTI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format or produce a report on QA metrics like displacement and signal spikes, you can use a Utility Gear. 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Or use an Analysis Gear to run popular tools such as 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5"/>
              </a:rPr>
              <a:t>Freesurfer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21850c602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g121850c602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Utility example: convert all files from DICOM to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NIfTI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format or produce a report on QA metrics like displacement and signal spikes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Analysis example: run 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Freesurfer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518d372d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12518d372d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Clicking “Installed Gears” in the left-side directory gets you all your options.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13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Flywheel is a web-based system for data management, and more.</a:t>
            </a:r>
            <a:endParaRPr sz="13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13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13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All MR data generated at the Zuckerman MR Platform are automatically uploaded to Flywheel.</a:t>
            </a:r>
            <a:endParaRPr sz="13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13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13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Flywheel stores data similar to a PACS (Picture Archive Communication System) system in a radiology department.</a:t>
            </a:r>
            <a:endParaRPr sz="13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13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13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But Flywheel ALSO has tools for preprocessing and processing data. </a:t>
            </a:r>
          </a:p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lang="en-US" sz="13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13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With our help, you can share data with collaborators. </a:t>
            </a:r>
            <a:endParaRPr sz="13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" dirty="0">
              <a:solidFill>
                <a:schemeClr val="dk1"/>
              </a:solidFill>
            </a:endParaRPr>
          </a:p>
        </p:txBody>
      </p:sp>
      <p:sp>
        <p:nvSpPr>
          <p:cNvPr id="238" name="Google Shape;2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2518d372d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g12518d372d3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Viewing mode example: This is what an phantom from the American College of Radiology (ACR) looks like.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21850c602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g121850c602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/>
              <a:t>Login link:</a:t>
            </a:r>
            <a:r>
              <a:rPr lang="en-US" sz="1000">
                <a:solidFill>
                  <a:srgbClr val="0000FF"/>
                </a:solidFill>
              </a:rPr>
              <a:t> </a:t>
            </a:r>
            <a:r>
              <a:rPr lang="en-US" sz="10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https://cmrrc.zi.columbia.edu</a:t>
            </a:r>
            <a:endParaRPr sz="10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/>
              <a:t>Video: </a:t>
            </a:r>
            <a:r>
              <a:rPr lang="en-US" sz="1000" u="sng">
                <a:solidFill>
                  <a:schemeClr val="hlink"/>
                </a:solidFill>
                <a:hlinkClick r:id="rId4"/>
              </a:rPr>
              <a:t>https://www.youtube.com/watch?v=Rzvmxj-JOQE&amp;t=80s</a:t>
            </a:r>
            <a:r>
              <a:rPr lang="en-US" sz="1000"/>
              <a:t>  </a:t>
            </a:r>
            <a:r>
              <a:rPr lang="en-US">
                <a:solidFill>
                  <a:schemeClr val="dk1"/>
                </a:solidFill>
              </a:rPr>
              <a:t> Definitely watch this; it goes into more details about the features available in Flywheel.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/>
              <a:t>Technical documentation: </a:t>
            </a:r>
            <a:r>
              <a:rPr lang="en-US" sz="1000" u="sng">
                <a:solidFill>
                  <a:schemeClr val="hlink"/>
                </a:solidFill>
                <a:hlinkClick r:id="rId5"/>
              </a:rPr>
              <a:t>https://docs.flywheel.io/hc/en-us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/>
              <a:t>Helpdesk form: </a:t>
            </a:r>
            <a:r>
              <a:rPr lang="en-US" sz="1000" u="sng">
                <a:solidFill>
                  <a:schemeClr val="hlink"/>
                </a:solidFill>
                <a:hlinkClick r:id="rId6"/>
              </a:rPr>
              <a:t>https://docs.flywheel.io/hc/en-us/requests/new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edbfa1b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11edbfa1b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</a:pPr>
            <a:r>
              <a:rPr lang="en-US" sz="20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https://cmrrc.zi.columbia.edu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25659a6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125659a6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Click the “University Credentials via CILogin” button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518d37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12518d37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Here are some users.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1e7696cd7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11e7696cd7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b324d6cb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11b324d6cb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Here are some groups.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7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5" name="Google Shape;55;p7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7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7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7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7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7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7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7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7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7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7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7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7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7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7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7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7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7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7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7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7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7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7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7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6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68" name="Google Shape;168;p16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18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90" name="Google Shape;190;p1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7" name="Google Shape;207;p21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08" name="Google Shape;208;p21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0" name="Google Shape;210;p21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1" name="Google Shape;211;p21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21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4" name="Google Shape;214;p21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body" idx="1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5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61" name="Google Shape;161;p15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" descr="\\DROBO-FS\QuickDrops\JB\PPTX NG\Droplets\LightingOverlay.png"/>
          <p:cNvPicPr preferRelativeResize="0"/>
          <p:nvPr/>
        </p:nvPicPr>
        <p:blipFill rotWithShape="1">
          <a:blip r:embed="rId20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6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6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6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0;p6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1;p6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6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6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6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6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6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6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6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6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" name="Google Shape;20;p6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1" name="Google Shape;21;p6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6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6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6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6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6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6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6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6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6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6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6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6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6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6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6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6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6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6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6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6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6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6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6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6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6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mrrc.zi.columbia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flywheel.io/login?state=hKFo2SB0YktiU2t4U21PRDF3QXNwZS1yU1JSOXhIVzlYRXVfeqFupWxvZ2luo3RpZNkgR3E2V2VsektQLXdhZHgzZ0FrYVVwbG9HeWNTaWF6OTajY2lk2SBRSXd4YlJPY3BnUFpaMmRiS3pKeW5iNGo0Q2xKbmpNbA&amp;client=QIwxbROcpgPZZ2dbKzJynb4j4ClJnjMl&amp;protocol=oauth2&amp;audience=https%3A%2F%2Fflywheel.io%2Fapi&amp;scope=openid%20profile%20email&amp;response_type=code&amp;response_mode=query&amp;nonce=N1lVMjdvWlFmNWh1RXVIRF9PdDczUHJ1eTg1RWpfSWJndmlMbDgzMll2Zg%3D%3D&amp;redirect_uri=https%3A%2F%2Fcmrrc.zi.columbia.edu%2F%23%2Fprojects&amp;code_challenge=0U_GLSyDst_JDnB74XI2-MiG6hbus4xa30Mhst6BhDw&amp;code_challenge_method=S256&amp;auth0Client=eyJuYW1lIjoiYXV0aDAtc3BhLWpzIiwidmVyc2lvbiI6IjEuMjIuNSJ9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flywheel.io/hc/en-us/requests/new" TargetMode="External"/><Relationship Id="rId5" Type="http://schemas.openxmlformats.org/officeDocument/2006/relationships/hyperlink" Target="https://docs.flywheel.io/hc/en-us" TargetMode="External"/><Relationship Id="rId4" Type="http://schemas.openxmlformats.org/officeDocument/2006/relationships/hyperlink" Target="https://www.youtube.com/watch?v=Rzvmxj-JOQE&amp;t=80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mrrc.zi.columbia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"/>
          <p:cNvSpPr txBox="1">
            <a:spLocks noGrp="1"/>
          </p:cNvSpPr>
          <p:nvPr>
            <p:ph type="subTitle" idx="1"/>
          </p:nvPr>
        </p:nvSpPr>
        <p:spPr>
          <a:xfrm>
            <a:off x="2018487" y="2999365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rPr lang="en-US" b="1" i="1" dirty="0">
                <a:solidFill>
                  <a:schemeClr val="dk2"/>
                </a:solidFill>
              </a:rPr>
              <a:t>A USER INTRODUCTION</a:t>
            </a:r>
            <a:endParaRPr b="1" i="1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rPr lang="en-US" dirty="0">
                <a:solidFill>
                  <a:schemeClr val="dk2"/>
                </a:solidFill>
              </a:rPr>
              <a:t>KATHLEEN DURKIN</a:t>
            </a: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rPr lang="en-US" dirty="0">
                <a:solidFill>
                  <a:schemeClr val="dk2"/>
                </a:solidFill>
              </a:rPr>
              <a:t>DIRECTOR, MR PLATFORM ADMINISTRATION</a:t>
            </a:r>
            <a:endParaRPr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endParaRPr dirty="0"/>
          </a:p>
        </p:txBody>
      </p:sp>
      <p:pic>
        <p:nvPicPr>
          <p:cNvPr id="235" name="Google Shape;23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0575" y="847150"/>
            <a:ext cx="7887401" cy="1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1e7696cd79_0_19"/>
          <p:cNvSpPr txBox="1">
            <a:spLocks noGrp="1"/>
          </p:cNvSpPr>
          <p:nvPr>
            <p:ph type="title"/>
          </p:nvPr>
        </p:nvSpPr>
        <p:spPr>
          <a:xfrm>
            <a:off x="669813" y="49406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-US"/>
              <a:t>USER, GROUPS, PROJECTS, SESSIONS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555"/>
              <a:buNone/>
            </a:pPr>
            <a:endParaRPr/>
          </a:p>
        </p:txBody>
      </p:sp>
      <p:sp>
        <p:nvSpPr>
          <p:cNvPr id="312" name="Google Shape;312;g11e7696cd79_0_19"/>
          <p:cNvSpPr txBox="1">
            <a:spLocks noGrp="1"/>
          </p:cNvSpPr>
          <p:nvPr>
            <p:ph type="body" idx="1"/>
          </p:nvPr>
        </p:nvSpPr>
        <p:spPr>
          <a:xfrm>
            <a:off x="925262" y="1732037"/>
            <a:ext cx="6014157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en-US" dirty="0"/>
              <a:t>A </a:t>
            </a:r>
            <a:r>
              <a:rPr lang="en-US" b="1" i="1" u="sng" dirty="0">
                <a:solidFill>
                  <a:srgbClr val="0000FF"/>
                </a:solidFill>
              </a:rPr>
              <a:t>Project</a:t>
            </a:r>
            <a:r>
              <a:rPr lang="en-US" dirty="0"/>
              <a:t> is a particular IRB- approved study  that your group is working on.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 dirty="0"/>
              <a:t>    Offspring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 dirty="0"/>
              <a:t>    Scaffold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 dirty="0"/>
              <a:t>    KEEPS</a:t>
            </a:r>
            <a:endParaRPr dirty="0"/>
          </a:p>
        </p:txBody>
      </p:sp>
      <p:pic>
        <p:nvPicPr>
          <p:cNvPr id="315" name="Google Shape;315;g11e7696cd79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0116" y="2346775"/>
            <a:ext cx="2495528" cy="354180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11e7696cd79_0_19"/>
          <p:cNvSpPr/>
          <p:nvPr/>
        </p:nvSpPr>
        <p:spPr>
          <a:xfrm>
            <a:off x="8323375" y="3801275"/>
            <a:ext cx="1755300" cy="746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2518d372d3_0_8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22" name="Google Shape;322;g12518d372d3_0_8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60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endParaRPr/>
          </a:p>
        </p:txBody>
      </p:sp>
      <p:pic>
        <p:nvPicPr>
          <p:cNvPr id="323" name="Google Shape;323;g12518d372d3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1e7696cd79_0_24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USER, GROUPS, PROJECTS, SESSIONS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29" name="Google Shape;329;g11e7696cd79_0_24"/>
          <p:cNvSpPr txBox="1">
            <a:spLocks noGrp="1"/>
          </p:cNvSpPr>
          <p:nvPr>
            <p:ph type="body" idx="1"/>
          </p:nvPr>
        </p:nvSpPr>
        <p:spPr>
          <a:xfrm>
            <a:off x="977662" y="1555187"/>
            <a:ext cx="99060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/>
              <a:t>A </a:t>
            </a:r>
            <a:r>
              <a:rPr lang="en-US" b="1" i="1" u="sng">
                <a:solidFill>
                  <a:srgbClr val="0000FF"/>
                </a:solidFill>
              </a:rPr>
              <a:t>Session</a:t>
            </a:r>
            <a:r>
              <a:rPr lang="en-US"/>
              <a:t> is a block of time that you or a member of your group used the MRI at ZI to acquire images/data which you reserved in iLab.</a:t>
            </a:r>
            <a:endParaRPr/>
          </a:p>
        </p:txBody>
      </p:sp>
      <p:pic>
        <p:nvPicPr>
          <p:cNvPr id="330" name="Google Shape;330;g11e7696cd79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3075" y="3174864"/>
            <a:ext cx="3688503" cy="2227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11e7696cd79_0_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4699" y="2505204"/>
            <a:ext cx="2737021" cy="387464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11e7696cd79_0_24"/>
          <p:cNvSpPr/>
          <p:nvPr/>
        </p:nvSpPr>
        <p:spPr>
          <a:xfrm>
            <a:off x="8755692" y="4634629"/>
            <a:ext cx="1682907" cy="60759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g11e7696cd79_0_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050" y="2966325"/>
            <a:ext cx="2771325" cy="2810877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11e7696cd79_0_24"/>
          <p:cNvSpPr/>
          <p:nvPr/>
        </p:nvSpPr>
        <p:spPr>
          <a:xfrm rot="10800000" flipH="1">
            <a:off x="1200375" y="4350775"/>
            <a:ext cx="1530299" cy="74621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2518d372d3_0_14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40" name="Google Shape;340;g12518d372d3_0_14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60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endParaRPr/>
          </a:p>
        </p:txBody>
      </p:sp>
      <p:pic>
        <p:nvPicPr>
          <p:cNvPr id="341" name="Google Shape;341;g12518d372d3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00" y="28055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g11e7696cd79_0_259"/>
          <p:cNvGrpSpPr/>
          <p:nvPr/>
        </p:nvGrpSpPr>
        <p:grpSpPr>
          <a:xfrm>
            <a:off x="8050499" y="3214860"/>
            <a:ext cx="3292799" cy="1845954"/>
            <a:chOff x="6038025" y="2598925"/>
            <a:chExt cx="2469661" cy="1384500"/>
          </a:xfrm>
        </p:grpSpPr>
        <p:cxnSp>
          <p:nvCxnSpPr>
            <p:cNvPr id="347" name="Google Shape;347;g11e7696cd79_0_259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w="76200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8" name="Google Shape;348;g11e7696cd79_0_259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Group</a:t>
              </a:r>
              <a:endParaRPr sz="11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9" name="Google Shape;349;g11e7696cd79_0_259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9225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g11e7696cd79_0_259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1" name="Google Shape;351;g11e7696cd79_0_259"/>
          <p:cNvGrpSpPr/>
          <p:nvPr/>
        </p:nvGrpSpPr>
        <p:grpSpPr>
          <a:xfrm>
            <a:off x="960182" y="2342109"/>
            <a:ext cx="3881097" cy="1845954"/>
            <a:chOff x="720154" y="1962001"/>
            <a:chExt cx="2910896" cy="1384500"/>
          </a:xfrm>
        </p:grpSpPr>
        <p:sp>
          <p:nvSpPr>
            <p:cNvPr id="352" name="Google Shape;352;g11e7696cd79_0_259"/>
            <p:cNvSpPr txBox="1"/>
            <p:nvPr/>
          </p:nvSpPr>
          <p:spPr>
            <a:xfrm>
              <a:off x="720154" y="1962001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Project</a:t>
              </a:r>
              <a:endParaRPr sz="11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53" name="Google Shape;353;g11e7696cd79_0_259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w="76200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4" name="Google Shape;354;g11e7696cd79_0_259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g11e7696cd79_0_259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6" name="Google Shape;356;g11e7696cd79_0_259"/>
          <p:cNvGrpSpPr/>
          <p:nvPr/>
        </p:nvGrpSpPr>
        <p:grpSpPr>
          <a:xfrm>
            <a:off x="6543970" y="983363"/>
            <a:ext cx="4799328" cy="1845954"/>
            <a:chOff x="4908100" y="889950"/>
            <a:chExt cx="3599586" cy="1384500"/>
          </a:xfrm>
        </p:grpSpPr>
        <p:cxnSp>
          <p:nvCxnSpPr>
            <p:cNvPr id="357" name="Google Shape;357;g11e7696cd79_0_259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76200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8" name="Google Shape;358;g11e7696cd79_0_259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Session</a:t>
              </a:r>
              <a:endParaRPr sz="11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9" name="Google Shape;359;g11e7696cd79_0_259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11e7696cd79_0_259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1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61" name="Google Shape;361;g11e7696cd79_0_259"/>
          <p:cNvGrpSpPr/>
          <p:nvPr/>
        </p:nvGrpSpPr>
        <p:grpSpPr>
          <a:xfrm>
            <a:off x="3752692" y="1260962"/>
            <a:ext cx="4686298" cy="4335894"/>
            <a:chOff x="2991269" y="1153325"/>
            <a:chExt cx="3514811" cy="3252002"/>
          </a:xfrm>
        </p:grpSpPr>
        <p:sp>
          <p:nvSpPr>
            <p:cNvPr id="362" name="Google Shape;362;g11e7696cd79_0_259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363" name="Google Shape;363;g11e7696cd79_0_259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364" name="Google Shape;364;g11e7696cd79_0_259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9225A5"/>
            </a:solidFill>
            <a:ln>
              <a:noFill/>
            </a:ln>
          </p:spPr>
        </p:sp>
        <p:sp>
          <p:nvSpPr>
            <p:cNvPr id="365" name="Google Shape;365;g11e7696cd79_0_259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366" name="Google Shape;366;g11e7696cd79_0_259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367" name="Google Shape;367;g11e7696cd79_0_259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761E86"/>
            </a:solidFill>
            <a:ln>
              <a:noFill/>
            </a:ln>
          </p:spPr>
        </p:sp>
        <p:sp>
          <p:nvSpPr>
            <p:cNvPr id="368" name="Google Shape;368;g11e7696cd79_0_259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369" name="Google Shape;369;g11e7696cd79_0_259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701C7F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2518d372d3_0_93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PERMISSIONS</a:t>
            </a:r>
            <a:endParaRPr/>
          </a:p>
        </p:txBody>
      </p:sp>
      <p:sp>
        <p:nvSpPr>
          <p:cNvPr id="375" name="Google Shape;375;g12518d372d3_0_93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 dirty="0"/>
              <a:t>You are only allowed to view or work with data if your PI gives you permission to do so.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 dirty="0"/>
              <a:t>Permission to access data from groups and projects is given by administration.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DF2E47-795C-4601-9807-5567CE00B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925" y="1357868"/>
            <a:ext cx="4346198" cy="44483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2518d372d3_0_10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83" name="Google Shape;383;g12518d372d3_0_102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60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endParaRPr/>
          </a:p>
        </p:txBody>
      </p:sp>
      <p:pic>
        <p:nvPicPr>
          <p:cNvPr id="384" name="Google Shape;384;g12518d372d3_0_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12518d372d3_0_102"/>
          <p:cNvSpPr/>
          <p:nvPr/>
        </p:nvSpPr>
        <p:spPr>
          <a:xfrm>
            <a:off x="5029500" y="2097225"/>
            <a:ext cx="5429400" cy="30633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12518d372d3_0_102"/>
          <p:cNvSpPr txBox="1"/>
          <p:nvPr/>
        </p:nvSpPr>
        <p:spPr>
          <a:xfrm>
            <a:off x="5978200" y="5235675"/>
            <a:ext cx="6583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Roles are Users or Administrators</a:t>
            </a:r>
            <a:endParaRPr sz="14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Permissions can be read only, write only, or read write</a:t>
            </a:r>
            <a:endParaRPr sz="14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21850c6028_0_0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is a GEAR?</a:t>
            </a:r>
            <a:endParaRPr/>
          </a:p>
        </p:txBody>
      </p:sp>
      <p:sp>
        <p:nvSpPr>
          <p:cNvPr id="392" name="Google Shape;392;g121850c6028_0_0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/>
              <a:t>A GEAR in Flywheel is a tool that can be a :</a:t>
            </a:r>
            <a:endParaRPr/>
          </a:p>
          <a:p>
            <a:pPr marL="457200" lvl="0" indent="-3714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AutoNum type="arabicPeriod"/>
            </a:pPr>
            <a:r>
              <a:rPr lang="en-US"/>
              <a:t>Utility GEAR</a:t>
            </a:r>
            <a:endParaRPr/>
          </a:p>
          <a:p>
            <a:pPr marL="457200" lvl="0" indent="-3714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50"/>
              <a:buAutoNum type="arabicPeriod"/>
            </a:pPr>
            <a:r>
              <a:rPr lang="en-US"/>
              <a:t>Analysis GEAR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CF91CB-ED93-4174-A5C7-1F0753BAA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92" y="1705989"/>
            <a:ext cx="4878300" cy="344602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21850c6028_0_7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is a GEAR?</a:t>
            </a:r>
            <a:endParaRPr/>
          </a:p>
        </p:txBody>
      </p:sp>
      <p:sp>
        <p:nvSpPr>
          <p:cNvPr id="400" name="Google Shape;400;g121850c6028_0_7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570458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 dirty="0">
                <a:solidFill>
                  <a:schemeClr val="accent4"/>
                </a:solidFill>
              </a:rPr>
              <a:t>Utility GEAR</a:t>
            </a:r>
            <a:endParaRPr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 dirty="0"/>
              <a:t>Doing something </a:t>
            </a:r>
            <a:r>
              <a:rPr lang="en-US" b="1" dirty="0"/>
              <a:t>to</a:t>
            </a:r>
            <a:r>
              <a:rPr lang="en-US" dirty="0"/>
              <a:t> the data, like convert file types</a:t>
            </a:r>
            <a:endParaRPr dirty="0"/>
          </a:p>
        </p:txBody>
      </p:sp>
      <p:sp>
        <p:nvSpPr>
          <p:cNvPr id="401" name="Google Shape;401;g121850c6028_0_7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3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 dirty="0">
                <a:solidFill>
                  <a:schemeClr val="accent4"/>
                </a:solidFill>
              </a:rPr>
              <a:t>Analysis GEAR</a:t>
            </a:r>
            <a:endParaRPr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 dirty="0"/>
              <a:t>Doing something </a:t>
            </a:r>
            <a:r>
              <a:rPr lang="en-US" b="1" dirty="0"/>
              <a:t>with</a:t>
            </a:r>
            <a:r>
              <a:rPr lang="en-US" dirty="0"/>
              <a:t> the data, like crunching numbers, signals, etc.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2518d372d3_0_108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407" name="Google Shape;407;g12518d372d3_0_108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endParaRPr/>
          </a:p>
        </p:txBody>
      </p:sp>
      <p:sp>
        <p:nvSpPr>
          <p:cNvPr id="408" name="Google Shape;408;g12518d372d3_0_108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3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endParaRPr/>
          </a:p>
        </p:txBody>
      </p:sp>
      <p:pic>
        <p:nvPicPr>
          <p:cNvPr id="409" name="Google Shape;409;g12518d372d3_0_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AC07F6D-49D0-408A-A6F6-7E07E4F32745}"/>
              </a:ext>
            </a:extLst>
          </p:cNvPr>
          <p:cNvSpPr/>
          <p:nvPr/>
        </p:nvSpPr>
        <p:spPr>
          <a:xfrm>
            <a:off x="0" y="2447778"/>
            <a:ext cx="1463040" cy="9812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WHAT IS FLYWHEEL?</a:t>
            </a:r>
            <a:endParaRPr/>
          </a:p>
        </p:txBody>
      </p:sp>
      <p:sp>
        <p:nvSpPr>
          <p:cNvPr id="241" name="Google Shape;241;p2"/>
          <p:cNvSpPr txBox="1">
            <a:spLocks noGrp="1"/>
          </p:cNvSpPr>
          <p:nvPr>
            <p:ph type="body" idx="1"/>
          </p:nvPr>
        </p:nvSpPr>
        <p:spPr>
          <a:xfrm>
            <a:off x="772314" y="1910780"/>
            <a:ext cx="4878300" cy="3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dirty="0"/>
              <a:t>-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https://cmrrc.zi.columbia.edu</a:t>
            </a:r>
            <a:endParaRPr dirty="0"/>
          </a:p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dirty="0"/>
          </a:p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dirty="0"/>
              <a:t>-MR data storage system similar to a PACS </a:t>
            </a:r>
            <a:endParaRPr dirty="0"/>
          </a:p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dirty="0"/>
          </a:p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dirty="0"/>
              <a:t>-MR data preprocessing and processing </a:t>
            </a:r>
            <a:endParaRPr dirty="0"/>
          </a:p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dirty="0"/>
          </a:p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dirty="0"/>
              <a:t>-MR data sharing with collaborators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D6A085-D286-45CD-A269-71FDCD9E6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076" y="1910780"/>
            <a:ext cx="5797449" cy="30364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2518d372d3_0_86"/>
          <p:cNvSpPr txBox="1">
            <a:spLocks noGrp="1"/>
          </p:cNvSpPr>
          <p:nvPr>
            <p:ph type="title"/>
          </p:nvPr>
        </p:nvSpPr>
        <p:spPr>
          <a:xfrm>
            <a:off x="889913" y="572793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How do I utilize Flywheel</a:t>
            </a:r>
            <a:endParaRPr/>
          </a:p>
        </p:txBody>
      </p:sp>
      <p:sp>
        <p:nvSpPr>
          <p:cNvPr id="415" name="Google Shape;415;g12518d372d3_0_86"/>
          <p:cNvSpPr txBox="1">
            <a:spLocks noGrp="1"/>
          </p:cNvSpPr>
          <p:nvPr>
            <p:ph type="body" idx="1"/>
          </p:nvPr>
        </p:nvSpPr>
        <p:spPr>
          <a:xfrm>
            <a:off x="889925" y="1886024"/>
            <a:ext cx="4878300" cy="3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 dirty="0"/>
              <a:t>To look at the MR structural images in viewing mode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 dirty="0"/>
              <a:t>To create or use a pre-programmed gear to analyze data</a:t>
            </a:r>
            <a:endParaRPr dirty="0"/>
          </a:p>
          <a:p>
            <a:pPr marL="0" lvl="0" indent="0">
              <a:buNone/>
            </a:pPr>
            <a:r>
              <a:rPr lang="en-US" dirty="0"/>
              <a:t>To store the data from your MR sessions within a project within a group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 dirty="0"/>
              <a:t>To share data with collaborators anywhere in the world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87B00D-E9DE-4EEA-BBA9-F6EEEDA70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777" y="1886024"/>
            <a:ext cx="5124577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21850c6028_0_13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Links &amp; Resources</a:t>
            </a:r>
            <a:endParaRPr/>
          </a:p>
        </p:txBody>
      </p:sp>
      <p:sp>
        <p:nvSpPr>
          <p:cNvPr id="423" name="Google Shape;423;g121850c6028_0_13"/>
          <p:cNvSpPr txBox="1">
            <a:spLocks noGrp="1"/>
          </p:cNvSpPr>
          <p:nvPr>
            <p:ph type="body" idx="1"/>
          </p:nvPr>
        </p:nvSpPr>
        <p:spPr>
          <a:xfrm>
            <a:off x="1141400" y="1864950"/>
            <a:ext cx="9906000" cy="3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2">
                <a:latin typeface="Arial"/>
                <a:ea typeface="Arial"/>
                <a:cs typeface="Arial"/>
                <a:sym typeface="Arial"/>
              </a:rPr>
              <a:t>Logging into </a:t>
            </a:r>
            <a:r>
              <a:rPr lang="en-US" sz="2752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Flywheel </a:t>
            </a:r>
            <a:r>
              <a:rPr lang="en-US" sz="2752">
                <a:latin typeface="Arial"/>
                <a:ea typeface="Arial"/>
                <a:cs typeface="Arial"/>
                <a:sym typeface="Arial"/>
              </a:rPr>
              <a:t>should bring your right to your data.</a:t>
            </a:r>
            <a:endParaRPr sz="2752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964"/>
              <a:buFont typeface="Arial"/>
              <a:buNone/>
            </a:pPr>
            <a:endParaRPr sz="2752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964"/>
              <a:buFont typeface="Arial"/>
              <a:buNone/>
            </a:pPr>
            <a:r>
              <a:rPr lang="en-US" sz="2752">
                <a:latin typeface="Arial"/>
                <a:ea typeface="Arial"/>
                <a:cs typeface="Arial"/>
                <a:sym typeface="Arial"/>
              </a:rPr>
              <a:t>Here’s a helpful </a:t>
            </a:r>
            <a:r>
              <a:rPr lang="en-US" sz="2752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-US" sz="2752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52">
                <a:latin typeface="Arial"/>
                <a:ea typeface="Arial"/>
                <a:cs typeface="Arial"/>
                <a:sym typeface="Arial"/>
              </a:rPr>
              <a:t>that walks through and explains Flywheel features. </a:t>
            </a:r>
            <a:endParaRPr sz="2752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964"/>
              <a:buFont typeface="Arial"/>
              <a:buNone/>
            </a:pPr>
            <a:endParaRPr sz="2752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964"/>
              <a:buFont typeface="Arial"/>
              <a:buNone/>
            </a:pPr>
            <a:r>
              <a:rPr lang="en-US" sz="2752">
                <a:latin typeface="Arial"/>
                <a:ea typeface="Arial"/>
                <a:cs typeface="Arial"/>
                <a:sym typeface="Arial"/>
              </a:rPr>
              <a:t>Additionally, there's</a:t>
            </a:r>
            <a:r>
              <a:rPr lang="en-US" sz="2752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technical documentation</a:t>
            </a:r>
            <a:r>
              <a:rPr lang="en-US" sz="2752">
                <a:latin typeface="Arial"/>
                <a:ea typeface="Arial"/>
                <a:cs typeface="Arial"/>
                <a:sym typeface="Arial"/>
              </a:rPr>
              <a:t> that discusses topics from our data hierarchy to BIDS to developing your own gears on Flywheel.</a:t>
            </a:r>
            <a:endParaRPr sz="2752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964"/>
              <a:buFont typeface="Arial"/>
              <a:buNone/>
            </a:pPr>
            <a:endParaRPr sz="2752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964"/>
              <a:buFont typeface="Arial"/>
              <a:buNone/>
            </a:pPr>
            <a:r>
              <a:rPr lang="en-US" sz="2752">
                <a:latin typeface="Arial"/>
                <a:ea typeface="Arial"/>
                <a:cs typeface="Arial"/>
                <a:sym typeface="Arial"/>
              </a:rPr>
              <a:t>Use this </a:t>
            </a:r>
            <a:r>
              <a:rPr lang="en-US" sz="2752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webform</a:t>
            </a:r>
            <a:r>
              <a:rPr lang="en-US" sz="2752">
                <a:latin typeface="Arial"/>
                <a:ea typeface="Arial"/>
                <a:cs typeface="Arial"/>
                <a:sym typeface="Arial"/>
              </a:rPr>
              <a:t> to send specific questions to the Flywheel helpdesk.  They're generally quite responsive and helpful.</a:t>
            </a:r>
            <a:endParaRPr sz="2752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9375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 dirty="0"/>
              <a:t>Get started</a:t>
            </a:r>
            <a:endParaRPr dirty="0"/>
          </a:p>
        </p:txBody>
      </p:sp>
      <p:sp>
        <p:nvSpPr>
          <p:cNvPr id="257" name="Google Shape;257;p3"/>
          <p:cNvSpPr txBox="1">
            <a:spLocks noGrp="1"/>
          </p:cNvSpPr>
          <p:nvPr>
            <p:ph type="body" idx="1"/>
          </p:nvPr>
        </p:nvSpPr>
        <p:spPr>
          <a:xfrm>
            <a:off x="1141412" y="2249486"/>
            <a:ext cx="9905999" cy="415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 dirty="0"/>
              <a:t>To get started right in Flywheel you need to have:</a:t>
            </a:r>
            <a:endParaRPr dirty="0"/>
          </a:p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endParaRPr dirty="0"/>
          </a:p>
          <a:p>
            <a:pPr marL="457200" lvl="0" indent="-36075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3750"/>
              <a:buAutoNum type="arabicPeriod"/>
            </a:pPr>
            <a:r>
              <a:rPr lang="en-US" dirty="0"/>
              <a:t>A UNI</a:t>
            </a:r>
            <a:endParaRPr dirty="0"/>
          </a:p>
          <a:p>
            <a:pPr marL="457200" lvl="0" indent="-36075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3750"/>
              <a:buAutoNum type="arabicPeriod"/>
            </a:pPr>
            <a:r>
              <a:rPr lang="en-US" dirty="0"/>
              <a:t>A PI </a:t>
            </a:r>
            <a:endParaRPr dirty="0"/>
          </a:p>
          <a:p>
            <a:pPr marL="457200" lvl="0" indent="-36075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3750"/>
              <a:buAutoNum type="arabicPeriod"/>
            </a:pPr>
            <a:r>
              <a:rPr lang="en-US" dirty="0"/>
              <a:t>A study that you need access to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1351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1351"/>
              <a:buNone/>
            </a:pPr>
            <a:r>
              <a:rPr lang="en-US" dirty="0"/>
              <a:t>Contact Jonathan Cardona (jc5724@columbia.edu) to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1351"/>
              <a:buNone/>
            </a:pPr>
            <a:r>
              <a:rPr lang="en-US" dirty="0"/>
              <a:t>set you up in Flywheel as a </a:t>
            </a:r>
            <a:r>
              <a:rPr lang="en-US" b="1" i="1" dirty="0">
                <a:solidFill>
                  <a:schemeClr val="accent2"/>
                </a:solidFill>
              </a:rPr>
              <a:t>user.</a:t>
            </a:r>
            <a:endParaRPr b="1" i="1"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1351"/>
              <a:buNone/>
            </a:pPr>
            <a:r>
              <a:rPr lang="en-US" dirty="0"/>
              <a:t>Let him know what </a:t>
            </a:r>
            <a:r>
              <a:rPr lang="en-US" b="1" i="1" dirty="0">
                <a:solidFill>
                  <a:schemeClr val="accent2"/>
                </a:solidFill>
              </a:rPr>
              <a:t>group</a:t>
            </a:r>
            <a:r>
              <a:rPr lang="en-US" b="1" i="1" dirty="0"/>
              <a:t> </a:t>
            </a:r>
            <a:r>
              <a:rPr lang="en-US" dirty="0"/>
              <a:t>you work for (your lab) and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1351"/>
              <a:buNone/>
            </a:pPr>
            <a:r>
              <a:rPr lang="en-US" dirty="0"/>
              <a:t>what </a:t>
            </a:r>
            <a:r>
              <a:rPr lang="en-US" b="1" i="1" dirty="0">
                <a:solidFill>
                  <a:schemeClr val="accent2"/>
                </a:solidFill>
              </a:rPr>
              <a:t>project </a:t>
            </a:r>
            <a:r>
              <a:rPr lang="en-US" dirty="0"/>
              <a:t>you are working on.</a:t>
            </a:r>
            <a:endParaRPr dirty="0"/>
          </a:p>
        </p:txBody>
      </p:sp>
      <p:pic>
        <p:nvPicPr>
          <p:cNvPr id="258" name="Google Shape;25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8250" y="1495625"/>
            <a:ext cx="3059150" cy="423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1edbfa1b5b_0_0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Link to Access Flywheel</a:t>
            </a:r>
            <a:endParaRPr/>
          </a:p>
        </p:txBody>
      </p:sp>
      <p:sp>
        <p:nvSpPr>
          <p:cNvPr id="264" name="Google Shape;264;g11edbfa1b5b_0_0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60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https://cmrrc.zi.columbia.edu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endParaRPr/>
          </a:p>
        </p:txBody>
      </p:sp>
      <p:pic>
        <p:nvPicPr>
          <p:cNvPr id="265" name="Google Shape;265;g11edbfa1b5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1671" y="1709876"/>
            <a:ext cx="5108030" cy="396254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11edbfa1b5b_0_0"/>
          <p:cNvSpPr/>
          <p:nvPr/>
        </p:nvSpPr>
        <p:spPr>
          <a:xfrm>
            <a:off x="7117800" y="1941025"/>
            <a:ext cx="2489100" cy="1277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i="0" u="sng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https://cmrrc.zi.columbia.edu</a:t>
            </a:r>
            <a:endParaRPr sz="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25659a6f8d_0_0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72" name="Google Shape;272;g125659a6f8d_0_0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60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endParaRPr/>
          </a:p>
        </p:txBody>
      </p:sp>
      <p:pic>
        <p:nvPicPr>
          <p:cNvPr id="273" name="Google Shape;273;g125659a6f8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25659a6f8d_0_0"/>
          <p:cNvSpPr/>
          <p:nvPr/>
        </p:nvSpPr>
        <p:spPr>
          <a:xfrm>
            <a:off x="342925" y="1417325"/>
            <a:ext cx="4114800" cy="3131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USER, GROUPS, PROJECTS, SESSIONS</a:t>
            </a:r>
            <a:endParaRPr/>
          </a:p>
        </p:txBody>
      </p:sp>
      <p:sp>
        <p:nvSpPr>
          <p:cNvPr id="280" name="Google Shape;280;p5"/>
          <p:cNvSpPr txBox="1">
            <a:spLocks noGrp="1"/>
          </p:cNvSpPr>
          <p:nvPr>
            <p:ph type="body" idx="1"/>
          </p:nvPr>
        </p:nvSpPr>
        <p:spPr>
          <a:xfrm>
            <a:off x="1141413" y="2249487"/>
            <a:ext cx="7088188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dirty="0"/>
              <a:t>A </a:t>
            </a:r>
            <a:r>
              <a:rPr lang="en-US" b="1" i="1" u="sng" dirty="0">
                <a:solidFill>
                  <a:srgbClr val="0000FF"/>
                </a:solidFill>
              </a:rPr>
              <a:t>User</a:t>
            </a:r>
            <a:r>
              <a:rPr lang="en-US" b="1" i="1" u="sng" dirty="0">
                <a:solidFill>
                  <a:schemeClr val="accent2"/>
                </a:solidFill>
              </a:rPr>
              <a:t> </a:t>
            </a:r>
            <a:r>
              <a:rPr lang="en-US" dirty="0"/>
              <a:t>is any individual that can access data on Flywheel</a:t>
            </a:r>
            <a:endParaRPr dirty="0"/>
          </a:p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dirty="0"/>
              <a:t>		</a:t>
            </a:r>
            <a:endParaRPr b="1" dirty="0"/>
          </a:p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dirty="0"/>
              <a:t>The MR Technologist must create a </a:t>
            </a:r>
            <a:r>
              <a:rPr lang="en-US" b="1" dirty="0"/>
              <a:t>new user profile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for you before you can begin to use Flywheel.</a:t>
            </a:r>
            <a:endParaRPr dirty="0"/>
          </a:p>
        </p:txBody>
      </p:sp>
      <p:pic>
        <p:nvPicPr>
          <p:cNvPr id="281" name="Google Shape;28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475" y="906100"/>
            <a:ext cx="2670275" cy="26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12518d372d3_0_0"/>
          <p:cNvPicPr preferRelativeResize="0"/>
          <p:nvPr/>
        </p:nvPicPr>
        <p:blipFill rotWithShape="1">
          <a:blip r:embed="rId3">
            <a:alphaModFix/>
          </a:blip>
          <a:srcRect l="-17810" t="-28330" r="17810" b="28330"/>
          <a:stretch/>
        </p:blipFill>
        <p:spPr>
          <a:xfrm>
            <a:off x="-1485900" y="-1714475"/>
            <a:ext cx="13235923" cy="733652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12518d372d3_0_0"/>
          <p:cNvSpPr/>
          <p:nvPr/>
        </p:nvSpPr>
        <p:spPr>
          <a:xfrm>
            <a:off x="2046250" y="1764800"/>
            <a:ext cx="4709100" cy="38574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1e7696cd79_0_13"/>
          <p:cNvSpPr txBox="1">
            <a:spLocks noGrp="1"/>
          </p:cNvSpPr>
          <p:nvPr>
            <p:ph type="title"/>
          </p:nvPr>
        </p:nvSpPr>
        <p:spPr>
          <a:xfrm>
            <a:off x="1095563" y="564951"/>
            <a:ext cx="9906000" cy="104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 dirty="0"/>
              <a:t>USER, GROUPS, PROJECTS, SESSIONS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93" name="Google Shape;293;g11e7696cd79_0_13"/>
          <p:cNvSpPr txBox="1">
            <a:spLocks noGrp="1"/>
          </p:cNvSpPr>
          <p:nvPr>
            <p:ph type="body" idx="1"/>
          </p:nvPr>
        </p:nvSpPr>
        <p:spPr>
          <a:xfrm>
            <a:off x="842674" y="1658100"/>
            <a:ext cx="104118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/>
              <a:t>A </a:t>
            </a:r>
            <a:r>
              <a:rPr lang="en-US" b="1" i="1" u="sng">
                <a:solidFill>
                  <a:srgbClr val="0000FF"/>
                </a:solidFill>
              </a:rPr>
              <a:t>Group</a:t>
            </a:r>
            <a:r>
              <a:rPr lang="en-US" b="1" i="1" u="sng"/>
              <a:t> </a:t>
            </a:r>
            <a:r>
              <a:rPr lang="en-US"/>
              <a:t>is the name give to the </a:t>
            </a:r>
            <a:r>
              <a:rPr lang="en-US" b="1" i="1" u="sng">
                <a:solidFill>
                  <a:srgbClr val="0000FF"/>
                </a:solidFill>
              </a:rPr>
              <a:t>lab</a:t>
            </a:r>
            <a:r>
              <a:rPr lang="en-US"/>
              <a:t> in which you work, usually named after the PI.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/>
              <a:t>   Sternlab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/>
              <a:t>   Brickman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r>
              <a:rPr lang="en-US"/>
              <a:t>   Horga</a:t>
            </a:r>
            <a:endParaRPr/>
          </a:p>
        </p:txBody>
      </p:sp>
      <p:pic>
        <p:nvPicPr>
          <p:cNvPr id="294" name="Google Shape;294;g11e7696cd79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9715" y="2587823"/>
            <a:ext cx="4721848" cy="370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8B0CAC-B8B9-47EB-AAA2-576ADD1D4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402" y="2776980"/>
            <a:ext cx="2599075" cy="2828827"/>
          </a:xfrm>
          <a:prstGeom prst="rect">
            <a:avLst/>
          </a:prstGeom>
        </p:spPr>
      </p:pic>
      <p:sp>
        <p:nvSpPr>
          <p:cNvPr id="296" name="Google Shape;296;g11e7696cd79_0_13"/>
          <p:cNvSpPr/>
          <p:nvPr/>
        </p:nvSpPr>
        <p:spPr>
          <a:xfrm>
            <a:off x="3331922" y="3831093"/>
            <a:ext cx="1282179" cy="490386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1b324d6cba_0_1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02" name="Google Shape;302;g11b324d6cba_0_1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60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50"/>
              <a:buNone/>
            </a:pPr>
            <a:endParaRPr/>
          </a:p>
        </p:txBody>
      </p:sp>
      <p:pic>
        <p:nvPicPr>
          <p:cNvPr id="303" name="Google Shape;303;g11b324d6cba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357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11b324d6cba_0_1"/>
          <p:cNvSpPr/>
          <p:nvPr/>
        </p:nvSpPr>
        <p:spPr>
          <a:xfrm>
            <a:off x="1451900" y="421725"/>
            <a:ext cx="3863400" cy="62427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11b324d6cba_0_1"/>
          <p:cNvSpPr/>
          <p:nvPr/>
        </p:nvSpPr>
        <p:spPr>
          <a:xfrm rot="1109873">
            <a:off x="6423980" y="3769033"/>
            <a:ext cx="1554513" cy="50270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11b324d6cba_0_1"/>
          <p:cNvSpPr txBox="1"/>
          <p:nvPr/>
        </p:nvSpPr>
        <p:spPr>
          <a:xfrm>
            <a:off x="8018125" y="4218425"/>
            <a:ext cx="274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Projects within this group</a:t>
            </a:r>
            <a:endParaRPr sz="14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917</Words>
  <Application>Microsoft Office PowerPoint</Application>
  <PresentationFormat>Widescreen</PresentationFormat>
  <Paragraphs>108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Roboto</vt:lpstr>
      <vt:lpstr>Twentieth Century</vt:lpstr>
      <vt:lpstr>Arial</vt:lpstr>
      <vt:lpstr>Circuit</vt:lpstr>
      <vt:lpstr>PowerPoint Presentation</vt:lpstr>
      <vt:lpstr>WHAT IS FLYWHEEL?</vt:lpstr>
      <vt:lpstr>Get started</vt:lpstr>
      <vt:lpstr>Link to Access Flywheel</vt:lpstr>
      <vt:lpstr>PowerPoint Presentation</vt:lpstr>
      <vt:lpstr>USER, GROUPS, PROJECTS, SESSIONS</vt:lpstr>
      <vt:lpstr>PowerPoint Presentation</vt:lpstr>
      <vt:lpstr>USER, GROUPS, PROJECTS, SESSIONS </vt:lpstr>
      <vt:lpstr>PowerPoint Presentation</vt:lpstr>
      <vt:lpstr>USER, GROUPS, PROJECTS, SESSIONS  </vt:lpstr>
      <vt:lpstr>PowerPoint Presentation</vt:lpstr>
      <vt:lpstr>USER, GROUPS, PROJECTS, SESSIONS </vt:lpstr>
      <vt:lpstr>PowerPoint Presentation</vt:lpstr>
      <vt:lpstr>PowerPoint Presentation</vt:lpstr>
      <vt:lpstr>PERMISSIONS</vt:lpstr>
      <vt:lpstr>PowerPoint Presentation</vt:lpstr>
      <vt:lpstr>What is a GEAR?</vt:lpstr>
      <vt:lpstr>What is a GEAR?</vt:lpstr>
      <vt:lpstr>PowerPoint Presentation</vt:lpstr>
      <vt:lpstr>How do I utilize Flywheel</vt:lpstr>
      <vt:lpstr>Links &amp;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Noreen Violante</dc:creator>
  <cp:lastModifiedBy>Kathleen Durkin</cp:lastModifiedBy>
  <cp:revision>5</cp:revision>
  <dcterms:created xsi:type="dcterms:W3CDTF">2022-03-13T16:10:37Z</dcterms:created>
  <dcterms:modified xsi:type="dcterms:W3CDTF">2023-08-04T15:13:23Z</dcterms:modified>
</cp:coreProperties>
</file>